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12192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5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06E20E-07C6-15E2-59B8-D02E7D879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C62185-33A4-8900-D4FB-3951904B2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65A7AE-800C-FAB7-7F69-E70D860CB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5D60D8-3382-7CBA-4632-EFE380B0E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BF4130-3BB1-3BF0-6833-36F41842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38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4F077-2B9F-4E59-5834-0D5EA57F1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4AD391-7A5E-EA9D-330A-0F924F959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D91B51-D9E0-07A2-64A1-78CA4AC87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0F3A39-8180-EA78-C44E-C16B99DC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AECFA0-A7D6-6E1B-7870-B4E7D7FF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112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7C1699B-DEFB-754F-FD9B-87B8AAD989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3944AF-F6D7-CA16-5E22-15D999A9C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945887-7F07-D9DB-E481-6EE29CE73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7CEF0B-3408-F50B-BFD7-FD694F726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986134-1CBD-ABA5-857C-07A48C3E1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9413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32510" y="2331211"/>
            <a:ext cx="1052697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008" y="4302963"/>
            <a:ext cx="11809983" cy="1245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3967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9512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140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B1A20B-66EA-3EC7-C24E-DE29DD850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22D4FF-D9F8-57DE-1962-6C9D49FEF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B2C4A3-7780-FE8C-698D-C29B45BD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EC6A1C-1A3B-4985-243F-99346C21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CBAB63-0A82-2144-60FF-9DF596F6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899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4BAFC-3B67-ECD2-DF94-1986DAFC1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7F29BF-3A64-DFF2-C0B9-65819273F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3771A4-34B4-2D10-00E3-F7CB49D6C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66B01E-BA4C-7928-C995-027F912E4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1691FB-925B-E2FB-DF3A-786C9151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262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2B717-06FE-C0BF-E493-E5E98B41E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1405BE-C2DA-4BF1-552B-96A677D5C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34EC6E-6C37-7D19-D744-781A39475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F9C47B-1BEA-18BC-795B-1E9CD88BC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648FFC-EE9F-0657-0CE0-8117D8182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8A468B-8F81-D90E-2E35-6CE78A3D9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053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82488-3A06-123F-25C2-E0A72BAD4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00A024-4BBA-3E52-606B-D1B58786A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DF4989-D66A-2FF2-31CD-0286333C2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93118DF-E42F-30B5-8D26-38E1C8420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0C080EA-A470-A157-C811-44E4BD879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1E4131-8D4B-2D24-B679-594FA6FF5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5CC25-B1D6-C6F0-DB6F-E8DAD35FE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7E56A3-389E-A10A-E9CE-9E527463F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86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09250-A364-A513-8ED7-4513AF338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807665C-4B25-4984-616E-E12F36AD0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B8EFDC-9B28-1687-7054-32485FD7A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24A8D7-5952-B840-A078-C41CB336F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531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327F78-3B23-D080-5188-D7A3095B8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4B1E8FB-BB9A-A576-8BB1-E08F7914E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11D8EB-C630-1448-B1EE-97AEE4993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399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E56296-C3F0-AE58-9D24-8D898B2D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D6F5A1-0A34-3B8F-70BA-9C9B66FB6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AFC0FB-6E61-267B-1ED7-532F7F105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FB8728-2EDF-88E6-F177-4D7378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FD359D-4154-53FC-8B52-A1DD72E7C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E36E2E-25EB-7EE7-5919-1FA41E95F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620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0F93D-12F7-9626-BBAC-BE40C28BF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5215CBA-C5F6-098B-EBE4-516FC1814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36E2D9-0F59-167A-5A1D-B35CBB6DD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6F24D9-8FFF-D07F-7607-A848D9A0B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1D61CE-E747-39FB-7F0F-6B988FE5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323EE9-67BD-C6D3-30AD-D552EF9E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826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5B86E86-1B80-9555-4A04-FCC85BF8F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AE33DD-B0BC-7F21-ADDF-083FC40DA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614B8-EBDA-24B6-C05A-1A15E56A1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E7F0A5-3AD0-505E-E962-8FDFF158E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A8A34F-8542-FB3E-DC0A-386D6CD67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605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xico.org.mx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xfrm>
            <a:off x="-152400" y="3391525"/>
            <a:ext cx="11809983" cy="24885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63725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es-MX" spc="-15" dirty="0"/>
              <a:t>Indicadores</a:t>
            </a:r>
          </a:p>
          <a:p>
            <a:pPr marL="1863725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es-MX" spc="-20" dirty="0"/>
              <a:t> Financieros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914400" y="440193"/>
            <a:ext cx="6210935" cy="302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8000" spc="-25" dirty="0">
                <a:latin typeface="Calibri"/>
                <a:cs typeface="Calibri"/>
              </a:rPr>
              <a:t>S</a:t>
            </a:r>
            <a:r>
              <a:rPr lang="es-MX" sz="8000" spc="-25" dirty="0" err="1">
                <a:latin typeface="Calibri"/>
                <a:cs typeface="Calibri"/>
              </a:rPr>
              <a:t>eguro</a:t>
            </a:r>
            <a:r>
              <a:rPr lang="es-MX" sz="8000" spc="-40" dirty="0">
                <a:latin typeface="Calibri"/>
                <a:cs typeface="Calibri"/>
              </a:rPr>
              <a:t> </a:t>
            </a:r>
            <a:r>
              <a:rPr lang="es-MX" sz="8000" spc="-5" dirty="0">
                <a:latin typeface="Calibri"/>
                <a:cs typeface="Calibri"/>
              </a:rPr>
              <a:t>de</a:t>
            </a:r>
            <a:r>
              <a:rPr lang="es-MX" sz="8000" spc="-45" dirty="0">
                <a:latin typeface="Calibri"/>
                <a:cs typeface="Calibri"/>
              </a:rPr>
              <a:t> </a:t>
            </a:r>
            <a:r>
              <a:rPr lang="es-MX" sz="8000" spc="-5" dirty="0">
                <a:latin typeface="Calibri"/>
                <a:cs typeface="Calibri"/>
              </a:rPr>
              <a:t>Vida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1500" b="1" spc="-490" dirty="0">
                <a:solidFill>
                  <a:srgbClr val="001F5F"/>
                </a:solidFill>
                <a:latin typeface="Calibri"/>
                <a:cs typeface="Calibri"/>
              </a:rPr>
              <a:t>Vs</a:t>
            </a:r>
            <a:endParaRPr sz="11500" dirty="0">
              <a:latin typeface="Calibri"/>
              <a:cs typeface="Calibri"/>
            </a:endParaRPr>
          </a:p>
        </p:txBody>
      </p:sp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B3F75C61-FFAB-8E9B-9E19-B074DEAFC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25" y="1447800"/>
            <a:ext cx="5574934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2082"/>
            <a:ext cx="12191999" cy="61859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6142" y="1101344"/>
            <a:ext cx="23577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5" dirty="0">
                <a:solidFill>
                  <a:srgbClr val="001F5F"/>
                </a:solidFill>
              </a:rPr>
              <a:t>R</a:t>
            </a:r>
            <a:r>
              <a:rPr sz="3200" spc="-5" dirty="0">
                <a:solidFill>
                  <a:srgbClr val="001F5F"/>
                </a:solidFill>
              </a:rPr>
              <a:t>en</a:t>
            </a:r>
            <a:r>
              <a:rPr sz="3200" spc="-15" dirty="0">
                <a:solidFill>
                  <a:srgbClr val="001F5F"/>
                </a:solidFill>
              </a:rPr>
              <a:t>d</a:t>
            </a:r>
            <a:r>
              <a:rPr sz="3200" dirty="0">
                <a:solidFill>
                  <a:srgbClr val="001F5F"/>
                </a:solidFill>
              </a:rPr>
              <a:t>imie</a:t>
            </a:r>
            <a:r>
              <a:rPr sz="3200" spc="-25" dirty="0">
                <a:solidFill>
                  <a:srgbClr val="001F5F"/>
                </a:solidFill>
              </a:rPr>
              <a:t>n</a:t>
            </a:r>
            <a:r>
              <a:rPr sz="3200" spc="-35" dirty="0">
                <a:solidFill>
                  <a:srgbClr val="001F5F"/>
                </a:solidFill>
              </a:rPr>
              <a:t>t</a:t>
            </a:r>
            <a:r>
              <a:rPr sz="3200" dirty="0">
                <a:solidFill>
                  <a:srgbClr val="001F5F"/>
                </a:solidFill>
              </a:rPr>
              <a:t>os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936142" y="2083053"/>
            <a:ext cx="978154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Al </a:t>
            </a:r>
            <a:r>
              <a:rPr sz="2400" spc="-5" dirty="0">
                <a:latin typeface="Calibri"/>
                <a:cs typeface="Calibri"/>
              </a:rPr>
              <a:t>importe que se </a:t>
            </a:r>
            <a:r>
              <a:rPr sz="2400" spc="-10" dirty="0">
                <a:latin typeface="Calibri"/>
                <a:cs typeface="Calibri"/>
              </a:rPr>
              <a:t>encuentre </a:t>
            </a:r>
            <a:r>
              <a:rPr sz="2400" spc="-5" dirty="0">
                <a:latin typeface="Calibri"/>
                <a:cs typeface="Calibri"/>
              </a:rPr>
              <a:t>por debajo del límite denominado </a:t>
            </a:r>
            <a:r>
              <a:rPr sz="2400" spc="-10" dirty="0">
                <a:latin typeface="Calibri"/>
                <a:cs typeface="Calibri"/>
              </a:rPr>
              <a:t>Reserva </a:t>
            </a:r>
            <a:r>
              <a:rPr sz="2400" spc="-5" dirty="0">
                <a:latin typeface="Calibri"/>
                <a:cs typeface="Calibri"/>
              </a:rPr>
              <a:t>Básica,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 </a:t>
            </a:r>
            <a:r>
              <a:rPr sz="2400" spc="-10" dirty="0">
                <a:latin typeface="Calibri"/>
                <a:cs typeface="Calibri"/>
              </a:rPr>
              <a:t>acreditarán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tasas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intereses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registradas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para 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producto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ante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Comisión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Nacional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Seguros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10" dirty="0">
                <a:latin typeface="Calibri"/>
                <a:cs typeface="Calibri"/>
              </a:rPr>
              <a:t>Fianzas.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 marR="12382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Al </a:t>
            </a:r>
            <a:r>
              <a:rPr sz="2400" spc="-5" dirty="0">
                <a:latin typeface="Calibri"/>
                <a:cs typeface="Calibri"/>
              </a:rPr>
              <a:t>importe que </a:t>
            </a:r>
            <a:r>
              <a:rPr sz="2400" spc="-15" dirty="0">
                <a:latin typeface="Calibri"/>
                <a:cs typeface="Calibri"/>
              </a:rPr>
              <a:t>exceda </a:t>
            </a:r>
            <a:r>
              <a:rPr sz="2400" dirty="0">
                <a:latin typeface="Calibri"/>
                <a:cs typeface="Calibri"/>
              </a:rPr>
              <a:t>a la </a:t>
            </a:r>
            <a:r>
              <a:rPr sz="2400" spc="-10" dirty="0">
                <a:latin typeface="Calibri"/>
                <a:cs typeface="Calibri"/>
              </a:rPr>
              <a:t>Reserva </a:t>
            </a:r>
            <a:r>
              <a:rPr sz="2400" spc="-5" dirty="0">
                <a:latin typeface="Calibri"/>
                <a:cs typeface="Calibri"/>
              </a:rPr>
              <a:t>Básica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5" dirty="0">
                <a:latin typeface="Calibri"/>
                <a:cs typeface="Calibri"/>
              </a:rPr>
              <a:t>que se </a:t>
            </a:r>
            <a:r>
              <a:rPr sz="2400" spc="-10" dirty="0">
                <a:latin typeface="Calibri"/>
                <a:cs typeface="Calibri"/>
              </a:rPr>
              <a:t>encuentre </a:t>
            </a:r>
            <a:r>
              <a:rPr sz="2400" dirty="0">
                <a:latin typeface="Calibri"/>
                <a:cs typeface="Calibri"/>
              </a:rPr>
              <a:t>en el </a:t>
            </a:r>
            <a:r>
              <a:rPr sz="2400" spc="-10" dirty="0">
                <a:latin typeface="Calibri"/>
                <a:cs typeface="Calibri"/>
              </a:rPr>
              <a:t>Fondo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Protección,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acreditará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rendimiento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derivado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las </a:t>
            </a:r>
            <a:r>
              <a:rPr sz="2400" spc="-15" dirty="0">
                <a:latin typeface="Calibri"/>
                <a:cs typeface="Calibri"/>
              </a:rPr>
              <a:t>inversiones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realizadas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GNP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los </a:t>
            </a:r>
            <a:r>
              <a:rPr sz="2400" spc="-10" dirty="0">
                <a:latin typeface="Calibri"/>
                <a:cs typeface="Calibri"/>
              </a:rPr>
              <a:t>instrumentos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5" dirty="0">
                <a:latin typeface="Calibri"/>
                <a:cs typeface="Calibri"/>
              </a:rPr>
              <a:t>inversión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que </a:t>
            </a:r>
            <a:r>
              <a:rPr sz="2400" spc="-20" dirty="0">
                <a:latin typeface="Calibri"/>
                <a:cs typeface="Calibri"/>
              </a:rPr>
              <a:t>tenga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autorizado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utilizar,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donde se </a:t>
            </a:r>
            <a:r>
              <a:rPr sz="2400" spc="-10" dirty="0">
                <a:latin typeface="Calibri"/>
                <a:cs typeface="Calibri"/>
              </a:rPr>
              <a:t>acreditarán rendimientos </a:t>
            </a:r>
            <a:r>
              <a:rPr sz="2400" spc="-15" dirty="0">
                <a:latin typeface="Calibri"/>
                <a:cs typeface="Calibri"/>
              </a:rPr>
              <a:t>acordes </a:t>
            </a:r>
            <a:r>
              <a:rPr sz="2400" spc="-10" dirty="0">
                <a:latin typeface="Calibri"/>
                <a:cs typeface="Calibri"/>
              </a:rPr>
              <a:t>con </a:t>
            </a:r>
            <a:r>
              <a:rPr sz="2400" dirty="0">
                <a:latin typeface="Calibri"/>
                <a:cs typeface="Calibri"/>
              </a:rPr>
              <a:t>las </a:t>
            </a:r>
            <a:r>
              <a:rPr sz="2400" spc="-5" dirty="0">
                <a:latin typeface="Calibri"/>
                <a:cs typeface="Calibri"/>
              </a:rPr>
              <a:t>políticas establecidas por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80" dirty="0">
                <a:latin typeface="Calibri"/>
                <a:cs typeface="Calibri"/>
              </a:rPr>
              <a:t>GNP.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ADB00ADA-6C0B-6380-27C6-1F61D89B2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114662"/>
            <a:ext cx="2758511" cy="17343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5737" y="779526"/>
          <a:ext cx="3650613" cy="4700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9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14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313055" algn="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600" b="1" spc="-5" dirty="0">
                          <a:solidFill>
                            <a:srgbClr val="EC7C30"/>
                          </a:solidFill>
                          <a:latin typeface="Calibri"/>
                          <a:cs typeface="Calibri"/>
                        </a:rPr>
                        <a:t>Año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CETES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65735" marR="160020" indent="-635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(última </a:t>
                      </a:r>
                      <a:r>
                        <a:rPr sz="1600" b="1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 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Dic)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600" b="1" spc="-10" dirty="0">
                          <a:solidFill>
                            <a:srgbClr val="4471C4"/>
                          </a:solidFill>
                          <a:latin typeface="Calibri"/>
                          <a:cs typeface="Calibri"/>
                        </a:rPr>
                        <a:t>Consolida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6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ISR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763">
                <a:tc>
                  <a:txBody>
                    <a:bodyPr/>
                    <a:lstStyle/>
                    <a:p>
                      <a:pPr marR="2781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2010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4.45%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8.1%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64">
                <a:tc>
                  <a:txBody>
                    <a:bodyPr/>
                    <a:lstStyle/>
                    <a:p>
                      <a:pPr marR="2781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2011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4.31%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7.3%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788">
                <a:tc>
                  <a:txBody>
                    <a:bodyPr/>
                    <a:lstStyle/>
                    <a:p>
                      <a:pPr marR="2781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2012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3.91%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7.6%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737">
                <a:tc>
                  <a:txBody>
                    <a:bodyPr/>
                    <a:lstStyle/>
                    <a:p>
                      <a:pPr marR="2781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2013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3.18%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7.4%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788">
                <a:tc>
                  <a:txBody>
                    <a:bodyPr/>
                    <a:lstStyle/>
                    <a:p>
                      <a:pPr marR="2781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2014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2.74%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7.8%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737">
                <a:tc>
                  <a:txBody>
                    <a:bodyPr/>
                    <a:lstStyle/>
                    <a:p>
                      <a:pPr marR="2781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2015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3.05%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5.7%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788">
                <a:tc>
                  <a:txBody>
                    <a:bodyPr/>
                    <a:lstStyle/>
                    <a:p>
                      <a:pPr marR="2781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2016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5.69%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7.0%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0.50%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864">
                <a:tc>
                  <a:txBody>
                    <a:bodyPr/>
                    <a:lstStyle/>
                    <a:p>
                      <a:pPr marR="2781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2017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7.22%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10.4%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0.58%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788">
                <a:tc>
                  <a:txBody>
                    <a:bodyPr/>
                    <a:lstStyle/>
                    <a:p>
                      <a:pPr marR="2781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2018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8.17%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7.8%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0.46%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737">
                <a:tc>
                  <a:txBody>
                    <a:bodyPr/>
                    <a:lstStyle/>
                    <a:p>
                      <a:pPr marR="2781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2019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7.25%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4.8%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1.04%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788">
                <a:tc>
                  <a:txBody>
                    <a:bodyPr/>
                    <a:lstStyle/>
                    <a:p>
                      <a:pPr marR="2781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2020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4.27%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5.3%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1.45%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864">
                <a:tc>
                  <a:txBody>
                    <a:bodyPr/>
                    <a:lstStyle/>
                    <a:p>
                      <a:pPr marR="2781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2021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5.49%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9.7%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0.97%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788">
                <a:tc>
                  <a:txBody>
                    <a:bodyPr/>
                    <a:lstStyle/>
                    <a:p>
                      <a:pPr marR="2781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2022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10.10%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9.7%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0.08%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763">
                <a:tc>
                  <a:txBody>
                    <a:bodyPr/>
                    <a:lstStyle/>
                    <a:p>
                      <a:pPr marR="2781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2023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11.26%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6.5%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0.15%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4132" y="786383"/>
            <a:ext cx="7726679" cy="50307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36419" y="5608726"/>
            <a:ext cx="71882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7535" algn="l"/>
              </a:tabLst>
            </a:pPr>
            <a:r>
              <a:rPr sz="1700" b="1" dirty="0">
                <a:latin typeface="Calibri"/>
                <a:cs typeface="Calibri"/>
              </a:rPr>
              <a:t>2024	–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26689" y="5608726"/>
            <a:ext cx="461009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latin typeface="Calibri"/>
                <a:cs typeface="Calibri"/>
              </a:rPr>
              <a:t>0.5%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72082"/>
            <a:ext cx="12192000" cy="6186170"/>
            <a:chOff x="0" y="672082"/>
            <a:chExt cx="12192000" cy="61861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72082"/>
              <a:ext cx="12191999" cy="61859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1195" y="824483"/>
              <a:ext cx="1591055" cy="56677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4768" y="1363979"/>
              <a:ext cx="1519428" cy="51526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4768" y="893063"/>
              <a:ext cx="1534667" cy="441960"/>
            </a:xfrm>
            <a:prstGeom prst="rect">
              <a:avLst/>
            </a:prstGeom>
          </p:spPr>
        </p:pic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341876" y="890142"/>
          <a:ext cx="1075690" cy="5545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5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181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200" b="1" spc="-30" dirty="0">
                          <a:latin typeface="Calibri"/>
                          <a:cs typeface="Calibri"/>
                        </a:rPr>
                        <a:t>Tasa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Interés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69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11.3%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1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10.6%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6.7%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4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4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10.4%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58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ND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1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7.8%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8.1%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61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ND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62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7.4%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719059" y="890142"/>
          <a:ext cx="1075690" cy="54950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5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96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Tasa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Interés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49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7.6%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61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4.5%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49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1.1%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61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4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ND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8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491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4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ND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8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61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4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ND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8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491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4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2.3%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8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949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3.3%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960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4.5%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9541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3.9%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6286627" y="6457899"/>
            <a:ext cx="5601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Fuente: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simulador.condusef.gob.mx/condusefahorro/datos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24383" y="1218946"/>
            <a:ext cx="190309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¿Cómo </a:t>
            </a:r>
            <a:r>
              <a:rPr sz="3600" dirty="0"/>
              <a:t> </a:t>
            </a:r>
            <a:r>
              <a:rPr sz="3600" spc="-20" dirty="0"/>
              <a:t>está </a:t>
            </a:r>
            <a:r>
              <a:rPr sz="3600" spc="-5" dirty="0"/>
              <a:t>el </a:t>
            </a:r>
            <a:r>
              <a:rPr sz="3600" dirty="0"/>
              <a:t> </a:t>
            </a:r>
            <a:r>
              <a:rPr sz="3600" spc="-5" dirty="0"/>
              <a:t>me</a:t>
            </a:r>
            <a:r>
              <a:rPr sz="3600" spc="-45" dirty="0"/>
              <a:t>r</a:t>
            </a:r>
            <a:r>
              <a:rPr sz="3600" spc="-20" dirty="0"/>
              <a:t>c</a:t>
            </a:r>
            <a:r>
              <a:rPr sz="3600" dirty="0"/>
              <a:t>ado?</a:t>
            </a:r>
            <a:endParaRPr sz="3600"/>
          </a:p>
        </p:txBody>
      </p:sp>
      <p:pic>
        <p:nvPicPr>
          <p:cNvPr id="12" name="Imagen 11" descr="Imagen que contiene Icono&#10;&#10;Descripción generada automáticamente">
            <a:extLst>
              <a:ext uri="{FF2B5EF4-FFF2-40B4-BE49-F238E27FC236}">
                <a16:creationId xmlns:a16="http://schemas.microsoft.com/office/drawing/2014/main" id="{A2BCA4D7-6DC6-2FCD-12D7-166EDF8BD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2" y="4114800"/>
            <a:ext cx="2181496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2082"/>
            <a:ext cx="12191999" cy="61859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Concl</a:t>
            </a:r>
            <a:r>
              <a:rPr spc="-35" dirty="0"/>
              <a:t>u</a:t>
            </a:r>
            <a:r>
              <a:rPr dirty="0"/>
              <a:t>siones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82583" y="3557015"/>
            <a:ext cx="3028187" cy="3028188"/>
          </a:xfrm>
          <a:prstGeom prst="rect">
            <a:avLst/>
          </a:prstGeom>
        </p:spPr>
      </p:pic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261451B3-616F-6F0E-5AEB-3566BAB15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078" y="547610"/>
            <a:ext cx="3028188" cy="19039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9671" y="931163"/>
            <a:ext cx="6772656" cy="5667756"/>
          </a:xfrm>
          <a:prstGeom prst="rect">
            <a:avLst/>
          </a:prstGeom>
        </p:spPr>
      </p:pic>
      <p:pic>
        <p:nvPicPr>
          <p:cNvPr id="4" name="Imagen 3" descr="Imagen que contiene Carta&#10;&#10;Descripción generada automáticamente">
            <a:extLst>
              <a:ext uri="{FF2B5EF4-FFF2-40B4-BE49-F238E27FC236}">
                <a16:creationId xmlns:a16="http://schemas.microsoft.com/office/drawing/2014/main" id="{47D11617-0C33-3291-A266-0EBFC01F2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0"/>
            <a:ext cx="2133600" cy="108062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81226"/>
            <a:ext cx="12191999" cy="61767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6232" y="674954"/>
            <a:ext cx="69361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25" dirty="0">
                <a:solidFill>
                  <a:srgbClr val="001F5F"/>
                </a:solidFill>
              </a:rPr>
              <a:t>Ahora</a:t>
            </a:r>
            <a:r>
              <a:rPr sz="5400" spc="-20" dirty="0">
                <a:solidFill>
                  <a:srgbClr val="001F5F"/>
                </a:solidFill>
              </a:rPr>
              <a:t> </a:t>
            </a:r>
            <a:r>
              <a:rPr sz="5400" dirty="0">
                <a:solidFill>
                  <a:srgbClr val="001F5F"/>
                </a:solidFill>
              </a:rPr>
              <a:t>sí,</a:t>
            </a:r>
            <a:r>
              <a:rPr sz="5400" spc="-40" dirty="0">
                <a:solidFill>
                  <a:srgbClr val="001F5F"/>
                </a:solidFill>
              </a:rPr>
              <a:t> </a:t>
            </a:r>
            <a:r>
              <a:rPr sz="5400" spc="-15" dirty="0">
                <a:solidFill>
                  <a:srgbClr val="001F5F"/>
                </a:solidFill>
              </a:rPr>
              <a:t>Comparemos…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433222" y="1604518"/>
            <a:ext cx="24923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latin typeface="Calibri"/>
                <a:cs typeface="Calibri"/>
              </a:rPr>
              <a:t>Póliza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Vida: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0827" y="2218944"/>
            <a:ext cx="4030979" cy="402945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981960" y="2834971"/>
            <a:ext cx="1513840" cy="2207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270" algn="ctr">
              <a:lnSpc>
                <a:spcPct val="149100"/>
              </a:lnSpc>
              <a:spcBef>
                <a:spcPts val="95"/>
              </a:spcBef>
            </a:pPr>
            <a:r>
              <a:rPr sz="3200" b="1" spc="-5" dirty="0">
                <a:solidFill>
                  <a:srgbClr val="00AF50"/>
                </a:solidFill>
                <a:latin typeface="Calibri"/>
                <a:cs typeface="Calibri"/>
              </a:rPr>
              <a:t>Seguro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 I</a:t>
            </a:r>
            <a:r>
              <a:rPr sz="3200" b="1" spc="-6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3200" b="1" spc="-55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alid</a:t>
            </a:r>
            <a:r>
              <a:rPr sz="3200" b="1" spc="-4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z  </a:t>
            </a:r>
            <a:r>
              <a:rPr sz="3200" b="1" spc="-5" dirty="0">
                <a:solidFill>
                  <a:srgbClr val="00AF50"/>
                </a:solidFill>
                <a:latin typeface="Calibri"/>
                <a:cs typeface="Calibri"/>
              </a:rPr>
              <a:t>Ahorro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5375" y="1629282"/>
            <a:ext cx="16922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latin typeface="Calibri"/>
                <a:cs typeface="Calibri"/>
              </a:rPr>
              <a:t>Inversión: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06768" y="2218944"/>
            <a:ext cx="4030979" cy="402945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741791" y="3069412"/>
            <a:ext cx="12141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Ahor</a:t>
            </a:r>
            <a:r>
              <a:rPr sz="3200" b="1" spc="-4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1" name="Imagen 10" descr="Imagen que contiene Icono&#10;&#10;Descripción generada automáticamente">
            <a:extLst>
              <a:ext uri="{FF2B5EF4-FFF2-40B4-BE49-F238E27FC236}">
                <a16:creationId xmlns:a16="http://schemas.microsoft.com/office/drawing/2014/main" id="{39DA4E20-3245-F043-7772-EB3DA4B74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889" y="496578"/>
            <a:ext cx="2579203" cy="16216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70200"/>
            <a:ext cx="9584435" cy="3921251"/>
            <a:chOff x="1050035" y="1139951"/>
            <a:chExt cx="9584435" cy="3921251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0035" y="1139951"/>
              <a:ext cx="3759708" cy="10789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82255" y="1679447"/>
              <a:ext cx="3252215" cy="9281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6048" y="3986783"/>
              <a:ext cx="1642871" cy="7180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7292" y="3589019"/>
              <a:ext cx="2570987" cy="14721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25491" y="1732533"/>
              <a:ext cx="1541145" cy="656590"/>
            </a:xfrm>
            <a:custGeom>
              <a:avLst/>
              <a:gdLst/>
              <a:ahLst/>
              <a:cxnLst/>
              <a:rect l="l" t="t" r="r" b="b"/>
              <a:pathLst>
                <a:path w="1541145" h="656589">
                  <a:moveTo>
                    <a:pt x="438276" y="0"/>
                  </a:moveTo>
                  <a:lnTo>
                    <a:pt x="0" y="226440"/>
                  </a:lnTo>
                  <a:lnTo>
                    <a:pt x="364489" y="558800"/>
                  </a:lnTo>
                  <a:lnTo>
                    <a:pt x="382905" y="419100"/>
                  </a:lnTo>
                  <a:lnTo>
                    <a:pt x="1121156" y="516508"/>
                  </a:lnTo>
                  <a:lnTo>
                    <a:pt x="1102741" y="656208"/>
                  </a:lnTo>
                  <a:lnTo>
                    <a:pt x="1541017" y="429767"/>
                  </a:lnTo>
                  <a:lnTo>
                    <a:pt x="1176528" y="97408"/>
                  </a:lnTo>
                  <a:lnTo>
                    <a:pt x="1158113" y="237108"/>
                  </a:lnTo>
                  <a:lnTo>
                    <a:pt x="419862" y="139700"/>
                  </a:lnTo>
                  <a:lnTo>
                    <a:pt x="4382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25491" y="1732533"/>
              <a:ext cx="1541145" cy="656590"/>
            </a:xfrm>
            <a:custGeom>
              <a:avLst/>
              <a:gdLst/>
              <a:ahLst/>
              <a:cxnLst/>
              <a:rect l="l" t="t" r="r" b="b"/>
              <a:pathLst>
                <a:path w="1541145" h="656589">
                  <a:moveTo>
                    <a:pt x="0" y="226440"/>
                  </a:moveTo>
                  <a:lnTo>
                    <a:pt x="438276" y="0"/>
                  </a:lnTo>
                  <a:lnTo>
                    <a:pt x="419862" y="139700"/>
                  </a:lnTo>
                  <a:lnTo>
                    <a:pt x="1158113" y="237108"/>
                  </a:lnTo>
                  <a:lnTo>
                    <a:pt x="1176528" y="97408"/>
                  </a:lnTo>
                  <a:lnTo>
                    <a:pt x="1541017" y="429767"/>
                  </a:lnTo>
                  <a:lnTo>
                    <a:pt x="1102741" y="656208"/>
                  </a:lnTo>
                  <a:lnTo>
                    <a:pt x="1121156" y="516508"/>
                  </a:lnTo>
                  <a:lnTo>
                    <a:pt x="382905" y="419100"/>
                  </a:lnTo>
                  <a:lnTo>
                    <a:pt x="364489" y="558800"/>
                  </a:lnTo>
                  <a:lnTo>
                    <a:pt x="0" y="22644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25483" y="2721863"/>
              <a:ext cx="365760" cy="928369"/>
            </a:xfrm>
            <a:custGeom>
              <a:avLst/>
              <a:gdLst/>
              <a:ahLst/>
              <a:cxnLst/>
              <a:rect l="l" t="t" r="r" b="b"/>
              <a:pathLst>
                <a:path w="365759" h="928370">
                  <a:moveTo>
                    <a:pt x="182880" y="0"/>
                  </a:moveTo>
                  <a:lnTo>
                    <a:pt x="0" y="262763"/>
                  </a:lnTo>
                  <a:lnTo>
                    <a:pt x="91440" y="262763"/>
                  </a:lnTo>
                  <a:lnTo>
                    <a:pt x="91440" y="665352"/>
                  </a:lnTo>
                  <a:lnTo>
                    <a:pt x="0" y="665352"/>
                  </a:lnTo>
                  <a:lnTo>
                    <a:pt x="182880" y="928116"/>
                  </a:lnTo>
                  <a:lnTo>
                    <a:pt x="365760" y="665352"/>
                  </a:lnTo>
                  <a:lnTo>
                    <a:pt x="274320" y="665352"/>
                  </a:lnTo>
                  <a:lnTo>
                    <a:pt x="274320" y="262763"/>
                  </a:lnTo>
                  <a:lnTo>
                    <a:pt x="365760" y="262763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25483" y="2721863"/>
              <a:ext cx="365760" cy="928369"/>
            </a:xfrm>
            <a:custGeom>
              <a:avLst/>
              <a:gdLst/>
              <a:ahLst/>
              <a:cxnLst/>
              <a:rect l="l" t="t" r="r" b="b"/>
              <a:pathLst>
                <a:path w="365759" h="928370">
                  <a:moveTo>
                    <a:pt x="182880" y="0"/>
                  </a:moveTo>
                  <a:lnTo>
                    <a:pt x="365760" y="262763"/>
                  </a:lnTo>
                  <a:lnTo>
                    <a:pt x="274320" y="262763"/>
                  </a:lnTo>
                  <a:lnTo>
                    <a:pt x="274320" y="665352"/>
                  </a:lnTo>
                  <a:lnTo>
                    <a:pt x="365760" y="665352"/>
                  </a:lnTo>
                  <a:lnTo>
                    <a:pt x="182880" y="928116"/>
                  </a:lnTo>
                  <a:lnTo>
                    <a:pt x="0" y="665352"/>
                  </a:lnTo>
                  <a:lnTo>
                    <a:pt x="91440" y="665352"/>
                  </a:lnTo>
                  <a:lnTo>
                    <a:pt x="91440" y="262763"/>
                  </a:lnTo>
                  <a:lnTo>
                    <a:pt x="0" y="262763"/>
                  </a:lnTo>
                  <a:lnTo>
                    <a:pt x="182880" y="0"/>
                  </a:lnTo>
                  <a:close/>
                </a:path>
              </a:pathLst>
            </a:custGeom>
            <a:ln w="12699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41848" y="3986783"/>
              <a:ext cx="1554480" cy="563880"/>
            </a:xfrm>
            <a:custGeom>
              <a:avLst/>
              <a:gdLst/>
              <a:ahLst/>
              <a:cxnLst/>
              <a:rect l="l" t="t" r="r" b="b"/>
              <a:pathLst>
                <a:path w="1554479" h="563879">
                  <a:moveTo>
                    <a:pt x="1149350" y="0"/>
                  </a:moveTo>
                  <a:lnTo>
                    <a:pt x="1149350" y="140970"/>
                  </a:lnTo>
                  <a:lnTo>
                    <a:pt x="405129" y="140970"/>
                  </a:lnTo>
                  <a:lnTo>
                    <a:pt x="405129" y="0"/>
                  </a:lnTo>
                  <a:lnTo>
                    <a:pt x="0" y="281940"/>
                  </a:lnTo>
                  <a:lnTo>
                    <a:pt x="405129" y="563880"/>
                  </a:lnTo>
                  <a:lnTo>
                    <a:pt x="405129" y="422910"/>
                  </a:lnTo>
                  <a:lnTo>
                    <a:pt x="1149350" y="422910"/>
                  </a:lnTo>
                  <a:lnTo>
                    <a:pt x="1149350" y="563880"/>
                  </a:lnTo>
                  <a:lnTo>
                    <a:pt x="1554479" y="281940"/>
                  </a:lnTo>
                  <a:lnTo>
                    <a:pt x="114935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41848" y="3986783"/>
              <a:ext cx="1554480" cy="563880"/>
            </a:xfrm>
            <a:custGeom>
              <a:avLst/>
              <a:gdLst/>
              <a:ahLst/>
              <a:cxnLst/>
              <a:rect l="l" t="t" r="r" b="b"/>
              <a:pathLst>
                <a:path w="1554479" h="563879">
                  <a:moveTo>
                    <a:pt x="0" y="281940"/>
                  </a:moveTo>
                  <a:lnTo>
                    <a:pt x="405129" y="0"/>
                  </a:lnTo>
                  <a:lnTo>
                    <a:pt x="405129" y="140970"/>
                  </a:lnTo>
                  <a:lnTo>
                    <a:pt x="1149350" y="140970"/>
                  </a:lnTo>
                  <a:lnTo>
                    <a:pt x="1149350" y="0"/>
                  </a:lnTo>
                  <a:lnTo>
                    <a:pt x="1554479" y="281940"/>
                  </a:lnTo>
                  <a:lnTo>
                    <a:pt x="1149350" y="563880"/>
                  </a:lnTo>
                  <a:lnTo>
                    <a:pt x="1149350" y="422910"/>
                  </a:lnTo>
                  <a:lnTo>
                    <a:pt x="405129" y="422910"/>
                  </a:lnTo>
                  <a:lnTo>
                    <a:pt x="405129" y="563880"/>
                  </a:lnTo>
                  <a:lnTo>
                    <a:pt x="0" y="28194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8" name="Picture 4" descr="AXA Logo PNG vector in SVG, PDF, AI, CDR format">
            <a:extLst>
              <a:ext uri="{FF2B5EF4-FFF2-40B4-BE49-F238E27FC236}">
                <a16:creationId xmlns:a16="http://schemas.microsoft.com/office/drawing/2014/main" id="{1825D1BF-F4AE-7C08-49EE-3C319F6BA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2" t="8327" r="20438" b="10747"/>
          <a:stretch/>
        </p:blipFill>
        <p:spPr bwMode="auto">
          <a:xfrm>
            <a:off x="7610037" y="4116844"/>
            <a:ext cx="1025158" cy="103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istoria Del Logo De MAPFRE, La Aseguradora Española">
            <a:extLst>
              <a:ext uri="{FF2B5EF4-FFF2-40B4-BE49-F238E27FC236}">
                <a16:creationId xmlns:a16="http://schemas.microsoft.com/office/drawing/2014/main" id="{64D193A4-DB2E-3625-CB35-9829F2F05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7251" r="9375" b="18093"/>
          <a:stretch/>
        </p:blipFill>
        <p:spPr bwMode="auto">
          <a:xfrm>
            <a:off x="9025127" y="4680902"/>
            <a:ext cx="1540931" cy="61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2082"/>
            <a:ext cx="12191999" cy="618591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12011" y="3444620"/>
            <a:ext cx="6205220" cy="1122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L</a:t>
            </a:r>
            <a:r>
              <a:rPr sz="2400" spc="-15" dirty="0">
                <a:solidFill>
                  <a:srgbClr val="333333"/>
                </a:solidFill>
                <a:latin typeface="Lucida Sans Unicode"/>
                <a:cs typeface="Lucida Sans Unicode"/>
              </a:rPr>
              <a:t>a</a:t>
            </a:r>
            <a:r>
              <a:rPr sz="2400" spc="-13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400" spc="-35" dirty="0">
                <a:solidFill>
                  <a:srgbClr val="333333"/>
                </a:solidFill>
                <a:latin typeface="Lucida Sans Unicode"/>
                <a:cs typeface="Lucida Sans Unicode"/>
              </a:rPr>
              <a:t>i</a:t>
            </a:r>
            <a:r>
              <a:rPr sz="2400" spc="-70" dirty="0">
                <a:solidFill>
                  <a:srgbClr val="333333"/>
                </a:solidFill>
                <a:latin typeface="Lucida Sans Unicode"/>
                <a:cs typeface="Lucida Sans Unicode"/>
              </a:rPr>
              <a:t>n</a:t>
            </a:r>
            <a:r>
              <a:rPr sz="2400" spc="-90" dirty="0">
                <a:solidFill>
                  <a:srgbClr val="333333"/>
                </a:solidFill>
                <a:latin typeface="Lucida Sans Unicode"/>
                <a:cs typeface="Lucida Sans Unicode"/>
              </a:rPr>
              <a:t>f</a:t>
            </a:r>
            <a:r>
              <a:rPr sz="2400" spc="-65" dirty="0">
                <a:solidFill>
                  <a:srgbClr val="333333"/>
                </a:solidFill>
                <a:latin typeface="Lucida Sans Unicode"/>
                <a:cs typeface="Lucida Sans Unicode"/>
              </a:rPr>
              <a:t>l</a:t>
            </a:r>
            <a:r>
              <a:rPr sz="2400" spc="-45" dirty="0">
                <a:solidFill>
                  <a:srgbClr val="333333"/>
                </a:solidFill>
                <a:latin typeface="Lucida Sans Unicode"/>
                <a:cs typeface="Lucida Sans Unicode"/>
              </a:rPr>
              <a:t>ació</a:t>
            </a:r>
            <a:r>
              <a:rPr sz="2400" spc="-50" dirty="0">
                <a:solidFill>
                  <a:srgbClr val="333333"/>
                </a:solidFill>
                <a:latin typeface="Lucida Sans Unicode"/>
                <a:cs typeface="Lucida Sans Unicode"/>
              </a:rPr>
              <a:t>n</a:t>
            </a:r>
            <a:r>
              <a:rPr sz="2400" spc="-12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400" spc="-45" dirty="0">
                <a:solidFill>
                  <a:srgbClr val="333333"/>
                </a:solidFill>
                <a:latin typeface="Lucida Sans Unicode"/>
                <a:cs typeface="Lucida Sans Unicode"/>
              </a:rPr>
              <a:t>e</a:t>
            </a:r>
            <a:r>
              <a:rPr sz="2400" spc="-35" dirty="0">
                <a:solidFill>
                  <a:srgbClr val="333333"/>
                </a:solidFill>
                <a:latin typeface="Lucida Sans Unicode"/>
                <a:cs typeface="Lucida Sans Unicode"/>
              </a:rPr>
              <a:t>s</a:t>
            </a:r>
            <a:r>
              <a:rPr sz="2400" spc="-13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40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un</a:t>
            </a:r>
            <a:r>
              <a:rPr sz="2400" spc="-13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40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aument</a:t>
            </a:r>
            <a:r>
              <a:rPr sz="2400" spc="-15" dirty="0">
                <a:solidFill>
                  <a:srgbClr val="333333"/>
                </a:solidFill>
                <a:latin typeface="Lucida Sans Unicode"/>
                <a:cs typeface="Lucida Sans Unicode"/>
              </a:rPr>
              <a:t>o</a:t>
            </a:r>
            <a:r>
              <a:rPr sz="2400" spc="-12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40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gene</a:t>
            </a:r>
            <a:r>
              <a:rPr sz="2400" spc="-75" dirty="0">
                <a:solidFill>
                  <a:srgbClr val="333333"/>
                </a:solidFill>
                <a:latin typeface="Lucida Sans Unicode"/>
                <a:cs typeface="Lucida Sans Unicode"/>
              </a:rPr>
              <a:t>r</a:t>
            </a:r>
            <a:r>
              <a:rPr sz="2400" spc="-70" dirty="0">
                <a:solidFill>
                  <a:srgbClr val="333333"/>
                </a:solidFill>
                <a:latin typeface="Lucida Sans Unicode"/>
                <a:cs typeface="Lucida Sans Unicode"/>
              </a:rPr>
              <a:t>al</a:t>
            </a:r>
            <a:r>
              <a:rPr sz="2400" spc="-45" dirty="0">
                <a:solidFill>
                  <a:srgbClr val="333333"/>
                </a:solidFill>
                <a:latin typeface="Lucida Sans Unicode"/>
                <a:cs typeface="Lucida Sans Unicode"/>
              </a:rPr>
              <a:t>i</a:t>
            </a:r>
            <a:r>
              <a:rPr sz="2400" spc="-95" dirty="0">
                <a:solidFill>
                  <a:srgbClr val="333333"/>
                </a:solidFill>
                <a:latin typeface="Lucida Sans Unicode"/>
                <a:cs typeface="Lucida Sans Unicode"/>
              </a:rPr>
              <a:t>za</a:t>
            </a:r>
            <a:r>
              <a:rPr sz="2400" spc="-100" dirty="0">
                <a:solidFill>
                  <a:srgbClr val="333333"/>
                </a:solidFill>
                <a:latin typeface="Lucida Sans Unicode"/>
                <a:cs typeface="Lucida Sans Unicode"/>
              </a:rPr>
              <a:t>d</a:t>
            </a:r>
            <a:r>
              <a:rPr sz="2400" spc="-25" dirty="0">
                <a:solidFill>
                  <a:srgbClr val="333333"/>
                </a:solidFill>
                <a:latin typeface="Lucida Sans Unicode"/>
                <a:cs typeface="Lucida Sans Unicode"/>
              </a:rPr>
              <a:t>o</a:t>
            </a:r>
            <a:r>
              <a:rPr sz="2400" spc="-14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Lucida Sans Unicode"/>
                <a:cs typeface="Lucida Sans Unicode"/>
              </a:rPr>
              <a:t>en  </a:t>
            </a:r>
            <a:r>
              <a:rPr sz="2400" spc="-65" dirty="0">
                <a:solidFill>
                  <a:srgbClr val="333333"/>
                </a:solidFill>
                <a:latin typeface="Lucida Sans Unicode"/>
                <a:cs typeface="Lucida Sans Unicode"/>
              </a:rPr>
              <a:t>los </a:t>
            </a:r>
            <a:r>
              <a:rPr sz="2400" spc="-55" dirty="0">
                <a:solidFill>
                  <a:srgbClr val="333333"/>
                </a:solidFill>
                <a:latin typeface="Lucida Sans Unicode"/>
                <a:cs typeface="Lucida Sans Unicode"/>
              </a:rPr>
              <a:t>precios </a:t>
            </a:r>
            <a:r>
              <a:rPr sz="2400" spc="-15" dirty="0">
                <a:solidFill>
                  <a:srgbClr val="333333"/>
                </a:solidFill>
                <a:latin typeface="Lucida Sans Unicode"/>
                <a:cs typeface="Lucida Sans Unicode"/>
              </a:rPr>
              <a:t>de </a:t>
            </a:r>
            <a:r>
              <a:rPr sz="2400" spc="-65" dirty="0">
                <a:solidFill>
                  <a:srgbClr val="333333"/>
                </a:solidFill>
                <a:latin typeface="Lucida Sans Unicode"/>
                <a:cs typeface="Lucida Sans Unicode"/>
              </a:rPr>
              <a:t>los </a:t>
            </a:r>
            <a:r>
              <a:rPr sz="2400" spc="-35" dirty="0">
                <a:solidFill>
                  <a:srgbClr val="333333"/>
                </a:solidFill>
                <a:latin typeface="Lucida Sans Unicode"/>
                <a:cs typeface="Lucida Sans Unicode"/>
              </a:rPr>
              <a:t>bienes </a:t>
            </a:r>
            <a:r>
              <a:rPr sz="2400" spc="-45" dirty="0">
                <a:solidFill>
                  <a:srgbClr val="333333"/>
                </a:solidFill>
                <a:latin typeface="Lucida Sans Unicode"/>
                <a:cs typeface="Lucida Sans Unicode"/>
              </a:rPr>
              <a:t>y </a:t>
            </a:r>
            <a:r>
              <a:rPr sz="2400" spc="-60" dirty="0">
                <a:solidFill>
                  <a:srgbClr val="333333"/>
                </a:solidFill>
                <a:latin typeface="Lucida Sans Unicode"/>
                <a:cs typeface="Lucida Sans Unicode"/>
              </a:rPr>
              <a:t>servicios </a:t>
            </a:r>
            <a:r>
              <a:rPr sz="2400" spc="-15" dirty="0">
                <a:solidFill>
                  <a:srgbClr val="333333"/>
                </a:solidFill>
                <a:latin typeface="Lucida Sans Unicode"/>
                <a:cs typeface="Lucida Sans Unicode"/>
              </a:rPr>
              <a:t>de </a:t>
            </a:r>
            <a:r>
              <a:rPr sz="2400" spc="-10" dirty="0">
                <a:solidFill>
                  <a:srgbClr val="333333"/>
                </a:solidFill>
                <a:latin typeface="Lucida Sans Unicode"/>
                <a:cs typeface="Lucida Sans Unicode"/>
              </a:rPr>
              <a:t>una </a:t>
            </a:r>
            <a:r>
              <a:rPr sz="2400" spc="-74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400" spc="-35" dirty="0">
                <a:solidFill>
                  <a:srgbClr val="333333"/>
                </a:solidFill>
                <a:latin typeface="Lucida Sans Unicode"/>
                <a:cs typeface="Lucida Sans Unicode"/>
              </a:rPr>
              <a:t>economía</a:t>
            </a:r>
            <a:r>
              <a:rPr sz="2400" spc="-13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400" spc="-25" dirty="0">
                <a:solidFill>
                  <a:srgbClr val="333333"/>
                </a:solidFill>
                <a:latin typeface="Lucida Sans Unicode"/>
                <a:cs typeface="Lucida Sans Unicode"/>
              </a:rPr>
              <a:t>durante</a:t>
            </a:r>
            <a:r>
              <a:rPr sz="2400" spc="-14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40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un</a:t>
            </a:r>
            <a:r>
              <a:rPr sz="2400" spc="-14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400" spc="-30" dirty="0">
                <a:solidFill>
                  <a:srgbClr val="333333"/>
                </a:solidFill>
                <a:latin typeface="Lucida Sans Unicode"/>
                <a:cs typeface="Lucida Sans Unicode"/>
              </a:rPr>
              <a:t>periodo</a:t>
            </a:r>
            <a:r>
              <a:rPr sz="2400" spc="-15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40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de</a:t>
            </a:r>
            <a:r>
              <a:rPr sz="2400" spc="-13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400" spc="-50" dirty="0">
                <a:solidFill>
                  <a:srgbClr val="333333"/>
                </a:solidFill>
                <a:latin typeface="Lucida Sans Unicode"/>
                <a:cs typeface="Lucida Sans Unicode"/>
              </a:rPr>
              <a:t>tiempo.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2510" y="2331211"/>
            <a:ext cx="24193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Calibri"/>
                <a:cs typeface="Calibri"/>
              </a:rPr>
              <a:t>La</a:t>
            </a:r>
            <a:r>
              <a:rPr sz="4000" spc="-7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Inflación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1959" y="1333500"/>
            <a:ext cx="3096768" cy="3096768"/>
          </a:xfrm>
          <a:prstGeom prst="rect">
            <a:avLst/>
          </a:prstGeom>
        </p:spPr>
      </p:pic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F6066F96-3C8C-6CA4-B0FC-74BAB939B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1512"/>
            <a:ext cx="2594525" cy="16312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2082"/>
            <a:ext cx="12191999" cy="61859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9916" y="1032128"/>
            <a:ext cx="31616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001F5F"/>
                </a:solidFill>
              </a:rPr>
              <a:t>Ajuste</a:t>
            </a:r>
            <a:r>
              <a:rPr sz="3200" spc="-90" dirty="0">
                <a:solidFill>
                  <a:srgbClr val="001F5F"/>
                </a:solidFill>
              </a:rPr>
              <a:t> </a:t>
            </a:r>
            <a:r>
              <a:rPr sz="3200" spc="-10" dirty="0">
                <a:solidFill>
                  <a:srgbClr val="001F5F"/>
                </a:solidFill>
              </a:rPr>
              <a:t>Automático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959916" y="1953005"/>
            <a:ext cx="989266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Para </a:t>
            </a:r>
            <a:r>
              <a:rPr sz="2400" dirty="0">
                <a:latin typeface="Calibri"/>
                <a:cs typeface="Calibri"/>
              </a:rPr>
              <a:t>los </a:t>
            </a:r>
            <a:r>
              <a:rPr sz="2400" spc="-5" dirty="0">
                <a:latin typeface="Calibri"/>
                <a:cs typeface="Calibri"/>
              </a:rPr>
              <a:t>planes </a:t>
            </a:r>
            <a:r>
              <a:rPr sz="2400" dirty="0">
                <a:latin typeface="Calibri"/>
                <a:cs typeface="Calibri"/>
              </a:rPr>
              <a:t>en Moneda Nacional, la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Protección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Contratada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y los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Valores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Garantizados</a:t>
            </a:r>
            <a:r>
              <a:rPr sz="2400" b="1" spc="-10" dirty="0">
                <a:latin typeface="Calibri"/>
                <a:cs typeface="Calibri"/>
              </a:rPr>
              <a:t>, </a:t>
            </a:r>
            <a:r>
              <a:rPr sz="2400" b="1" dirty="0">
                <a:latin typeface="Calibri"/>
                <a:cs typeface="Calibri"/>
              </a:rPr>
              <a:t>se </a:t>
            </a:r>
            <a:r>
              <a:rPr sz="2400" b="1" spc="-10" dirty="0">
                <a:latin typeface="Calibri"/>
                <a:cs typeface="Calibri"/>
              </a:rPr>
              <a:t>actualizarán </a:t>
            </a:r>
            <a:r>
              <a:rPr sz="2400" b="1" spc="-5" dirty="0">
                <a:latin typeface="Calibri"/>
                <a:cs typeface="Calibri"/>
              </a:rPr>
              <a:t>en cada aniversario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20" dirty="0">
                <a:latin typeface="Calibri"/>
                <a:cs typeface="Calibri"/>
              </a:rPr>
              <a:t>Póliza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acuerdo con </a:t>
            </a:r>
            <a:r>
              <a:rPr sz="2400" dirty="0">
                <a:latin typeface="Calibri"/>
                <a:cs typeface="Calibri"/>
              </a:rPr>
              <a:t>el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incremento </a:t>
            </a:r>
            <a:r>
              <a:rPr sz="2400" dirty="0">
                <a:latin typeface="Calibri"/>
                <a:cs typeface="Calibri"/>
              </a:rPr>
              <a:t>en el </a:t>
            </a:r>
            <a:r>
              <a:rPr sz="2400" b="1" spc="-5" dirty="0">
                <a:latin typeface="Calibri"/>
                <a:cs typeface="Calibri"/>
              </a:rPr>
              <a:t>Índice </a:t>
            </a:r>
            <a:r>
              <a:rPr sz="2400" b="1" dirty="0">
                <a:latin typeface="Calibri"/>
                <a:cs typeface="Calibri"/>
              </a:rPr>
              <a:t>Nacional de </a:t>
            </a:r>
            <a:r>
              <a:rPr sz="2400" b="1" spc="-10" dirty="0">
                <a:latin typeface="Calibri"/>
                <a:cs typeface="Calibri"/>
              </a:rPr>
              <a:t>Precios </a:t>
            </a:r>
            <a:r>
              <a:rPr sz="2400" b="1" dirty="0">
                <a:latin typeface="Calibri"/>
                <a:cs typeface="Calibri"/>
              </a:rPr>
              <a:t>al </a:t>
            </a:r>
            <a:r>
              <a:rPr sz="2400" b="1" spc="-5" dirty="0">
                <a:latin typeface="Calibri"/>
                <a:cs typeface="Calibri"/>
              </a:rPr>
              <a:t>Consumidor</a:t>
            </a:r>
            <a:r>
              <a:rPr sz="2400" spc="-5" dirty="0">
                <a:latin typeface="Calibri"/>
                <a:cs typeface="Calibri"/>
              </a:rPr>
              <a:t>, publicado por </a:t>
            </a:r>
            <a:r>
              <a:rPr sz="2400" dirty="0">
                <a:latin typeface="Calibri"/>
                <a:cs typeface="Calibri"/>
              </a:rPr>
              <a:t>el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Instituto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Nacional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Estadística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Geografía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(INEGI).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 marR="34671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El</a:t>
            </a:r>
            <a:r>
              <a:rPr sz="2400" spc="-10" dirty="0">
                <a:latin typeface="Calibri"/>
                <a:cs typeface="Calibri"/>
              </a:rPr>
              <a:t> incremento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que se </a:t>
            </a:r>
            <a:r>
              <a:rPr sz="2400" spc="-10" dirty="0">
                <a:latin typeface="Calibri"/>
                <a:cs typeface="Calibri"/>
              </a:rPr>
              <a:t>acreditará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tendrá</a:t>
            </a:r>
            <a:r>
              <a:rPr sz="2400" spc="-5" dirty="0">
                <a:latin typeface="Calibri"/>
                <a:cs typeface="Calibri"/>
              </a:rPr>
              <a:t> un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desfase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 </a:t>
            </a:r>
            <a:r>
              <a:rPr sz="2400" b="1" spc="-10" dirty="0">
                <a:latin typeface="Calibri"/>
                <a:cs typeface="Calibri"/>
              </a:rPr>
              <a:t>tres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meses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por </a:t>
            </a:r>
            <a:r>
              <a:rPr sz="2400" dirty="0">
                <a:latin typeface="Calibri"/>
                <a:cs typeface="Calibri"/>
              </a:rPr>
              <a:t>lo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considerarán </a:t>
            </a:r>
            <a:r>
              <a:rPr sz="2400" dirty="0">
                <a:latin typeface="Calibri"/>
                <a:cs typeface="Calibri"/>
              </a:rPr>
              <a:t>los índices </a:t>
            </a:r>
            <a:r>
              <a:rPr sz="2400" spc="-10" dirty="0">
                <a:latin typeface="Calibri"/>
                <a:cs typeface="Calibri"/>
              </a:rPr>
              <a:t>comprendidos </a:t>
            </a:r>
            <a:r>
              <a:rPr sz="2400" dirty="0">
                <a:latin typeface="Calibri"/>
                <a:cs typeface="Calibri"/>
              </a:rPr>
              <a:t>en el </a:t>
            </a:r>
            <a:r>
              <a:rPr sz="2400" spc="-5" dirty="0">
                <a:latin typeface="Calibri"/>
                <a:cs typeface="Calibri"/>
              </a:rPr>
              <a:t>período de los últimos </a:t>
            </a:r>
            <a:r>
              <a:rPr sz="2400" dirty="0">
                <a:latin typeface="Calibri"/>
                <a:cs typeface="Calibri"/>
              </a:rPr>
              <a:t>12 meses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anteriores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dicho </a:t>
            </a:r>
            <a:r>
              <a:rPr sz="2400" spc="-15" dirty="0">
                <a:latin typeface="Calibri"/>
                <a:cs typeface="Calibri"/>
              </a:rPr>
              <a:t>desfase.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E3E3B296-06A6-B68F-CC1A-53D8F0669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012" y="168773"/>
            <a:ext cx="2513987" cy="15806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2082"/>
            <a:ext cx="12191999" cy="61859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0493" y="1315593"/>
            <a:ext cx="26530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1F5F"/>
                </a:solidFill>
              </a:rPr>
              <a:t>Tipo</a:t>
            </a:r>
            <a:r>
              <a:rPr sz="3200" spc="-4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de</a:t>
            </a:r>
            <a:r>
              <a:rPr sz="3200" spc="-45" dirty="0">
                <a:solidFill>
                  <a:srgbClr val="001F5F"/>
                </a:solidFill>
              </a:rPr>
              <a:t> </a:t>
            </a:r>
            <a:r>
              <a:rPr sz="3200" spc="-5" dirty="0">
                <a:solidFill>
                  <a:srgbClr val="001F5F"/>
                </a:solidFill>
              </a:rPr>
              <a:t>Cambio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Todos</a:t>
            </a:r>
            <a:r>
              <a:rPr spc="15" dirty="0"/>
              <a:t> </a:t>
            </a:r>
            <a:r>
              <a:rPr dirty="0"/>
              <a:t>los</a:t>
            </a:r>
            <a:r>
              <a:rPr spc="-10" dirty="0"/>
              <a:t> pagos</a:t>
            </a:r>
            <a:r>
              <a:rPr spc="-25" dirty="0"/>
              <a:t> </a:t>
            </a:r>
            <a:r>
              <a:rPr dirty="0"/>
              <a:t>e </a:t>
            </a:r>
            <a:r>
              <a:rPr spc="-5" dirty="0"/>
              <a:t>indemnizaciones</a:t>
            </a:r>
            <a:r>
              <a:rPr spc="-15" dirty="0"/>
              <a:t> </a:t>
            </a:r>
            <a:r>
              <a:rPr spc="-10" dirty="0"/>
              <a:t>relativos </a:t>
            </a:r>
            <a:r>
              <a:rPr dirty="0"/>
              <a:t>a</a:t>
            </a:r>
            <a:r>
              <a:rPr spc="-5" dirty="0"/>
              <a:t> </a:t>
            </a:r>
            <a:r>
              <a:rPr spc="-15" dirty="0"/>
              <a:t>este</a:t>
            </a:r>
            <a:r>
              <a:rPr spc="-10" dirty="0"/>
              <a:t> </a:t>
            </a:r>
            <a:r>
              <a:rPr spc="-25" dirty="0"/>
              <a:t>Contrato,</a:t>
            </a:r>
            <a:r>
              <a:rPr spc="-10" dirty="0"/>
              <a:t> </a:t>
            </a:r>
            <a:r>
              <a:rPr spc="-5" dirty="0"/>
              <a:t>se </a:t>
            </a:r>
            <a:r>
              <a:rPr spc="-10" dirty="0"/>
              <a:t>verificarán</a:t>
            </a:r>
            <a:r>
              <a:rPr spc="-5" dirty="0"/>
              <a:t> </a:t>
            </a:r>
            <a:r>
              <a:rPr dirty="0"/>
              <a:t>en</a:t>
            </a:r>
          </a:p>
          <a:p>
            <a:pPr marL="264795" marR="5080">
              <a:lnSpc>
                <a:spcPct val="100000"/>
              </a:lnSpc>
            </a:pPr>
            <a:r>
              <a:rPr dirty="0"/>
              <a:t>Moneda Nacional, </a:t>
            </a:r>
            <a:r>
              <a:rPr spc="-15" dirty="0"/>
              <a:t>conforme </a:t>
            </a:r>
            <a:r>
              <a:rPr dirty="0"/>
              <a:t>a la </a:t>
            </a:r>
            <a:r>
              <a:rPr b="1" spc="-5" dirty="0">
                <a:latin typeface="Calibri"/>
                <a:cs typeface="Calibri"/>
              </a:rPr>
              <a:t>Ley </a:t>
            </a:r>
            <a:r>
              <a:rPr b="1" spc="-10" dirty="0">
                <a:latin typeface="Calibri"/>
                <a:cs typeface="Calibri"/>
              </a:rPr>
              <a:t>Monetaria </a:t>
            </a:r>
            <a:r>
              <a:rPr b="1" spc="-15" dirty="0">
                <a:latin typeface="Calibri"/>
                <a:cs typeface="Calibri"/>
              </a:rPr>
              <a:t>vigente </a:t>
            </a:r>
            <a:r>
              <a:rPr dirty="0"/>
              <a:t>al </a:t>
            </a:r>
            <a:r>
              <a:rPr spc="-10" dirty="0"/>
              <a:t>momento </a:t>
            </a:r>
            <a:r>
              <a:rPr spc="-5" dirty="0"/>
              <a:t>de </a:t>
            </a:r>
            <a:r>
              <a:rPr dirty="0"/>
              <a:t>la </a:t>
            </a:r>
            <a:r>
              <a:rPr spc="-5" dirty="0"/>
              <a:t>transacción. </a:t>
            </a:r>
            <a:r>
              <a:rPr spc="-530" dirty="0"/>
              <a:t> </a:t>
            </a:r>
            <a:r>
              <a:rPr spc="-30" dirty="0"/>
              <a:t>Para </a:t>
            </a:r>
            <a:r>
              <a:rPr dirty="0"/>
              <a:t>los </a:t>
            </a:r>
            <a:r>
              <a:rPr spc="-5" dirty="0"/>
              <a:t>planes denominados </a:t>
            </a:r>
            <a:r>
              <a:rPr dirty="0"/>
              <a:t>en </a:t>
            </a:r>
            <a:r>
              <a:rPr spc="-10" dirty="0"/>
              <a:t>dólares </a:t>
            </a:r>
            <a:r>
              <a:rPr spc="-5" dirty="0"/>
              <a:t>americanos (USD), </a:t>
            </a:r>
            <a:r>
              <a:rPr dirty="0"/>
              <a:t>las </a:t>
            </a:r>
            <a:r>
              <a:rPr spc="-5" dirty="0"/>
              <a:t>cantidades se </a:t>
            </a:r>
            <a:r>
              <a:rPr dirty="0"/>
              <a:t> </a:t>
            </a:r>
            <a:r>
              <a:rPr spc="-15" dirty="0"/>
              <a:t>convertirán </a:t>
            </a:r>
            <a:r>
              <a:rPr dirty="0"/>
              <a:t>a Moneda Nacional </a:t>
            </a:r>
            <a:r>
              <a:rPr spc="-5" dirty="0"/>
              <a:t>de </a:t>
            </a:r>
            <a:r>
              <a:rPr spc="-10" dirty="0"/>
              <a:t>acuerdo con </a:t>
            </a:r>
            <a:r>
              <a:rPr dirty="0"/>
              <a:t>el </a:t>
            </a:r>
            <a:r>
              <a:rPr b="1" spc="-5" dirty="0">
                <a:latin typeface="Calibri"/>
                <a:cs typeface="Calibri"/>
              </a:rPr>
              <a:t>tipo de cambio </a:t>
            </a:r>
            <a:r>
              <a:rPr b="1" spc="-15" dirty="0">
                <a:latin typeface="Calibri"/>
                <a:cs typeface="Calibri"/>
              </a:rPr>
              <a:t>para </a:t>
            </a:r>
            <a:r>
              <a:rPr b="1" spc="-10" dirty="0">
                <a:latin typeface="Calibri"/>
                <a:cs typeface="Calibri"/>
              </a:rPr>
              <a:t>solventar </a:t>
            </a:r>
            <a:r>
              <a:rPr b="1" spc="-5" dirty="0">
                <a:latin typeface="Calibri"/>
                <a:cs typeface="Calibri"/>
              </a:rPr>
              <a:t> obligaciones </a:t>
            </a:r>
            <a:r>
              <a:rPr b="1" dirty="0">
                <a:latin typeface="Calibri"/>
                <a:cs typeface="Calibri"/>
              </a:rPr>
              <a:t>denominadas </a:t>
            </a:r>
            <a:r>
              <a:rPr b="1" spc="-5" dirty="0">
                <a:latin typeface="Calibri"/>
                <a:cs typeface="Calibri"/>
              </a:rPr>
              <a:t>en moneda </a:t>
            </a:r>
            <a:r>
              <a:rPr b="1" spc="-15" dirty="0">
                <a:latin typeface="Calibri"/>
                <a:cs typeface="Calibri"/>
              </a:rPr>
              <a:t>extranjera </a:t>
            </a:r>
            <a:r>
              <a:rPr spc="-15" dirty="0"/>
              <a:t>pagaderas </a:t>
            </a:r>
            <a:r>
              <a:rPr dirty="0"/>
              <a:t>en moneda </a:t>
            </a:r>
            <a:r>
              <a:rPr spc="-5" dirty="0"/>
              <a:t>nacional que </a:t>
            </a:r>
            <a:r>
              <a:rPr spc="-530" dirty="0"/>
              <a:t> </a:t>
            </a:r>
            <a:r>
              <a:rPr spc="-5" dirty="0"/>
              <a:t>publique </a:t>
            </a:r>
            <a:r>
              <a:rPr dirty="0"/>
              <a:t>el </a:t>
            </a:r>
            <a:r>
              <a:rPr spc="-10" dirty="0"/>
              <a:t>Banco </a:t>
            </a:r>
            <a:r>
              <a:rPr spc="-5" dirty="0"/>
              <a:t>de </a:t>
            </a:r>
            <a:r>
              <a:rPr spc="-10" dirty="0"/>
              <a:t>México </a:t>
            </a:r>
            <a:r>
              <a:rPr dirty="0"/>
              <a:t>en el </a:t>
            </a:r>
            <a:r>
              <a:rPr spc="-5" dirty="0"/>
              <a:t>Diario Oficial de </a:t>
            </a:r>
            <a:r>
              <a:rPr dirty="0"/>
              <a:t>la </a:t>
            </a:r>
            <a:r>
              <a:rPr spc="-10" dirty="0"/>
              <a:t>Federación, </a:t>
            </a:r>
            <a:r>
              <a:rPr spc="-5" dirty="0"/>
              <a:t>del día </a:t>
            </a:r>
            <a:r>
              <a:rPr dirty="0"/>
              <a:t>en </a:t>
            </a:r>
            <a:r>
              <a:rPr spc="-5" dirty="0"/>
              <a:t>que se </a:t>
            </a:r>
            <a:r>
              <a:rPr dirty="0"/>
              <a:t> </a:t>
            </a:r>
            <a:r>
              <a:rPr spc="-10" dirty="0"/>
              <a:t>efectúen</a:t>
            </a:r>
            <a:r>
              <a:rPr spc="-5" dirty="0"/>
              <a:t> </a:t>
            </a:r>
            <a:r>
              <a:rPr dirty="0"/>
              <a:t>los</a:t>
            </a:r>
            <a:r>
              <a:rPr spc="-5" dirty="0"/>
              <a:t> </a:t>
            </a:r>
            <a:r>
              <a:rPr spc="-10" dirty="0"/>
              <a:t>pagos.</a:t>
            </a:r>
          </a:p>
        </p:txBody>
      </p:sp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E6ACA38D-706A-A0C2-2F12-7898BD4F6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8965"/>
            <a:ext cx="2889354" cy="18166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" y="672082"/>
            <a:ext cx="12178284" cy="61859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2247" y="2030933"/>
            <a:ext cx="7094855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09575">
              <a:lnSpc>
                <a:spcPct val="100000"/>
              </a:lnSpc>
              <a:spcBef>
                <a:spcPts val="105"/>
              </a:spcBef>
            </a:pPr>
            <a:r>
              <a:rPr sz="8000" spc="-5" dirty="0"/>
              <a:t>¿Qué </a:t>
            </a:r>
            <a:r>
              <a:rPr sz="8000" spc="-25" dirty="0"/>
              <a:t>conviene </a:t>
            </a:r>
            <a:r>
              <a:rPr sz="8000" spc="-20" dirty="0"/>
              <a:t> Dólares</a:t>
            </a:r>
            <a:r>
              <a:rPr sz="8000" spc="-40" dirty="0"/>
              <a:t> </a:t>
            </a:r>
            <a:r>
              <a:rPr sz="8000" dirty="0"/>
              <a:t>o</a:t>
            </a:r>
            <a:r>
              <a:rPr sz="8000" spc="-50" dirty="0"/>
              <a:t> </a:t>
            </a:r>
            <a:r>
              <a:rPr sz="8000" spc="-25" dirty="0"/>
              <a:t>Pesos?</a:t>
            </a:r>
            <a:endParaRPr sz="80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93935" y="2791967"/>
            <a:ext cx="2272283" cy="3651504"/>
          </a:xfrm>
          <a:prstGeom prst="rect">
            <a:avLst/>
          </a:prstGeom>
        </p:spPr>
      </p:pic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D89C3CF3-A4FA-79E1-CAE0-E69A9D707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" y="-1"/>
            <a:ext cx="3230149" cy="20309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95275" y="982725"/>
          <a:ext cx="2515870" cy="43148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2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654">
                <a:tc>
                  <a:txBody>
                    <a:bodyPr/>
                    <a:lstStyle/>
                    <a:p>
                      <a:pPr marL="2781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AÑO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Inflación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TC*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181"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2010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4.40%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12.3817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718">
                <a:tc>
                  <a:txBody>
                    <a:bodyPr/>
                    <a:lstStyle/>
                    <a:p>
                      <a:pPr marL="245745">
                        <a:lnSpc>
                          <a:spcPts val="185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2011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3.82%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13.9787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82">
                <a:tc>
                  <a:txBody>
                    <a:bodyPr/>
                    <a:lstStyle/>
                    <a:p>
                      <a:pPr marL="245745">
                        <a:lnSpc>
                          <a:spcPts val="185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2012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3.57%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12.9880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18">
                <a:tc>
                  <a:txBody>
                    <a:bodyPr/>
                    <a:lstStyle/>
                    <a:p>
                      <a:pPr marL="245745">
                        <a:lnSpc>
                          <a:spcPts val="185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2013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3.97%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13.0652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18">
                <a:tc>
                  <a:txBody>
                    <a:bodyPr/>
                    <a:lstStyle/>
                    <a:p>
                      <a:pPr marL="245745">
                        <a:lnSpc>
                          <a:spcPts val="185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2014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4.08%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14.7348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18">
                <a:tc>
                  <a:txBody>
                    <a:bodyPr/>
                    <a:lstStyle/>
                    <a:p>
                      <a:pPr marL="245745">
                        <a:lnSpc>
                          <a:spcPts val="185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2015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2.13%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17.3398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18">
                <a:tc>
                  <a:txBody>
                    <a:bodyPr/>
                    <a:lstStyle/>
                    <a:p>
                      <a:pPr marL="245745">
                        <a:lnSpc>
                          <a:spcPts val="185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2016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3.36%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20.6640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82">
                <a:tc>
                  <a:txBody>
                    <a:bodyPr/>
                    <a:lstStyle/>
                    <a:p>
                      <a:pPr marL="245745">
                        <a:lnSpc>
                          <a:spcPts val="185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2017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6.77%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19.7354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18">
                <a:tc>
                  <a:txBody>
                    <a:bodyPr/>
                    <a:lstStyle/>
                    <a:p>
                      <a:pPr marL="245745">
                        <a:lnSpc>
                          <a:spcPts val="185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2018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4.83%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19.6566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18">
                <a:tc>
                  <a:txBody>
                    <a:bodyPr/>
                    <a:lstStyle/>
                    <a:p>
                      <a:pPr marL="245745">
                        <a:lnSpc>
                          <a:spcPts val="185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2019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2.83%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18.8727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718">
                <a:tc>
                  <a:txBody>
                    <a:bodyPr/>
                    <a:lstStyle/>
                    <a:p>
                      <a:pPr marL="245745">
                        <a:lnSpc>
                          <a:spcPts val="185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2020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3.15%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19.9352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718">
                <a:tc>
                  <a:txBody>
                    <a:bodyPr/>
                    <a:lstStyle/>
                    <a:p>
                      <a:pPr marL="245745">
                        <a:lnSpc>
                          <a:spcPts val="185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2021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7.36%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20.8918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7781">
                <a:tc>
                  <a:txBody>
                    <a:bodyPr/>
                    <a:lstStyle/>
                    <a:p>
                      <a:pPr marL="245745">
                        <a:lnSpc>
                          <a:spcPts val="185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2022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7.82%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19.4515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5175">
                <a:tc>
                  <a:txBody>
                    <a:bodyPr/>
                    <a:lstStyle/>
                    <a:p>
                      <a:pPr marL="245745">
                        <a:lnSpc>
                          <a:spcPts val="185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2023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4.66%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16.9220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715383" y="5925413"/>
            <a:ext cx="5429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49295" algn="l"/>
              </a:tabLst>
            </a:pPr>
            <a:r>
              <a:rPr sz="2800" b="1" spc="-25" dirty="0">
                <a:solidFill>
                  <a:srgbClr val="333E50"/>
                </a:solidFill>
                <a:latin typeface="Calibri"/>
                <a:cs typeface="Calibri"/>
              </a:rPr>
              <a:t>SA</a:t>
            </a:r>
            <a:r>
              <a:rPr sz="2800" b="1" spc="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333E50"/>
                </a:solidFill>
                <a:latin typeface="Calibri"/>
                <a:cs typeface="Calibri"/>
              </a:rPr>
              <a:t>1,000,000</a:t>
            </a:r>
            <a:r>
              <a:rPr sz="2800" b="1" spc="9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333E50"/>
                </a:solidFill>
                <a:latin typeface="Calibri"/>
                <a:cs typeface="Calibri"/>
              </a:rPr>
              <a:t>pesos</a:t>
            </a:r>
            <a:r>
              <a:rPr sz="2800" b="1" spc="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333E50"/>
                </a:solidFill>
                <a:latin typeface="Calibri"/>
                <a:cs typeface="Calibri"/>
              </a:rPr>
              <a:t>/	80,764</a:t>
            </a:r>
            <a:r>
              <a:rPr sz="2800" b="1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333E50"/>
                </a:solidFill>
                <a:latin typeface="Calibri"/>
                <a:cs typeface="Calibri"/>
              </a:rPr>
              <a:t>dólares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7792" y="635508"/>
            <a:ext cx="9153144" cy="51297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2082"/>
            <a:ext cx="12191999" cy="61859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Concl</a:t>
            </a:r>
            <a:r>
              <a:rPr spc="-35" dirty="0"/>
              <a:t>u</a:t>
            </a:r>
            <a:r>
              <a:rPr dirty="0"/>
              <a:t>siones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82583" y="3557015"/>
            <a:ext cx="3028187" cy="3028188"/>
          </a:xfrm>
          <a:prstGeom prst="rect">
            <a:avLst/>
          </a:prstGeom>
        </p:spPr>
      </p:pic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B03F26B3-93C2-39B0-728D-97FD0A475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303" y="279043"/>
            <a:ext cx="3197697" cy="20105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2082"/>
            <a:ext cx="12191999" cy="618591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06246" y="3072510"/>
            <a:ext cx="990346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400" spc="-5" dirty="0">
                <a:solidFill>
                  <a:srgbClr val="121212"/>
                </a:solidFill>
                <a:latin typeface="Calibri"/>
                <a:cs typeface="Calibri"/>
              </a:rPr>
              <a:t>De </a:t>
            </a:r>
            <a:r>
              <a:rPr sz="2400" spc="-10" dirty="0">
                <a:solidFill>
                  <a:srgbClr val="121212"/>
                </a:solidFill>
                <a:latin typeface="Calibri"/>
                <a:cs typeface="Calibri"/>
              </a:rPr>
              <a:t>acuerdo con </a:t>
            </a:r>
            <a:r>
              <a:rPr sz="2400" dirty="0">
                <a:solidFill>
                  <a:srgbClr val="121212"/>
                </a:solidFill>
                <a:latin typeface="Calibri"/>
                <a:cs typeface="Calibri"/>
              </a:rPr>
              <a:t>el </a:t>
            </a:r>
            <a:r>
              <a:rPr sz="24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Banco de </a:t>
            </a:r>
            <a:r>
              <a:rPr sz="24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México</a:t>
            </a:r>
            <a:r>
              <a:rPr sz="2400" spc="-10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400" spc="-10" dirty="0">
                <a:solidFill>
                  <a:srgbClr val="121212"/>
                </a:solidFill>
                <a:latin typeface="Calibri"/>
                <a:cs typeface="Calibri"/>
              </a:rPr>
              <a:t>(Banxico), </a:t>
            </a:r>
            <a:r>
              <a:rPr sz="2400" dirty="0">
                <a:solidFill>
                  <a:srgbClr val="121212"/>
                </a:solidFill>
                <a:latin typeface="Calibri"/>
                <a:cs typeface="Calibri"/>
              </a:rPr>
              <a:t>los </a:t>
            </a:r>
            <a:r>
              <a:rPr sz="2400" spc="-5" dirty="0">
                <a:solidFill>
                  <a:srgbClr val="121212"/>
                </a:solidFill>
                <a:latin typeface="Calibri"/>
                <a:cs typeface="Calibri"/>
              </a:rPr>
              <a:t>Certificados de </a:t>
            </a:r>
            <a:r>
              <a:rPr sz="2400" dirty="0">
                <a:solidFill>
                  <a:srgbClr val="121212"/>
                </a:solidFill>
                <a:latin typeface="Calibri"/>
                <a:cs typeface="Calibri"/>
              </a:rPr>
              <a:t>la </a:t>
            </a:r>
            <a:r>
              <a:rPr sz="2400" spc="-30" dirty="0">
                <a:solidFill>
                  <a:srgbClr val="121212"/>
                </a:solidFill>
                <a:latin typeface="Calibri"/>
                <a:cs typeface="Calibri"/>
              </a:rPr>
              <a:t>Tesorería </a:t>
            </a:r>
            <a:r>
              <a:rPr sz="2400" spc="-5" dirty="0">
                <a:solidFill>
                  <a:srgbClr val="121212"/>
                </a:solidFill>
                <a:latin typeface="Calibri"/>
                <a:cs typeface="Calibri"/>
              </a:rPr>
              <a:t>de </a:t>
            </a:r>
            <a:r>
              <a:rPr sz="2400" spc="-530" dirty="0">
                <a:solidFill>
                  <a:srgbClr val="12121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1212"/>
                </a:solidFill>
                <a:latin typeface="Calibri"/>
                <a:cs typeface="Calibri"/>
              </a:rPr>
              <a:t>la </a:t>
            </a:r>
            <a:r>
              <a:rPr sz="2400" spc="-10" dirty="0">
                <a:solidFill>
                  <a:srgbClr val="121212"/>
                </a:solidFill>
                <a:latin typeface="Calibri"/>
                <a:cs typeface="Calibri"/>
              </a:rPr>
              <a:t>Federación </a:t>
            </a:r>
            <a:r>
              <a:rPr sz="2400" spc="-5" dirty="0">
                <a:solidFill>
                  <a:srgbClr val="121212"/>
                </a:solidFill>
                <a:latin typeface="Calibri"/>
                <a:cs typeface="Calibri"/>
              </a:rPr>
              <a:t>(Cetes) son un </a:t>
            </a:r>
            <a:r>
              <a:rPr sz="2400" spc="-10" dirty="0">
                <a:solidFill>
                  <a:srgbClr val="121212"/>
                </a:solidFill>
                <a:latin typeface="Calibri"/>
                <a:cs typeface="Calibri"/>
              </a:rPr>
              <a:t>instrumento </a:t>
            </a:r>
            <a:r>
              <a:rPr sz="2400" spc="-5" dirty="0">
                <a:solidFill>
                  <a:srgbClr val="121212"/>
                </a:solidFill>
                <a:latin typeface="Calibri"/>
                <a:cs typeface="Calibri"/>
              </a:rPr>
              <a:t>de deuda </a:t>
            </a:r>
            <a:r>
              <a:rPr sz="2400" spc="-10" dirty="0">
                <a:solidFill>
                  <a:srgbClr val="121212"/>
                </a:solidFill>
                <a:latin typeface="Calibri"/>
                <a:cs typeface="Calibri"/>
              </a:rPr>
              <a:t>bursátil </a:t>
            </a:r>
            <a:r>
              <a:rPr sz="2400" dirty="0">
                <a:solidFill>
                  <a:srgbClr val="121212"/>
                </a:solidFill>
                <a:latin typeface="Calibri"/>
                <a:cs typeface="Calibri"/>
              </a:rPr>
              <a:t>emitido </a:t>
            </a:r>
            <a:r>
              <a:rPr sz="2400" spc="-5" dirty="0">
                <a:solidFill>
                  <a:srgbClr val="121212"/>
                </a:solidFill>
                <a:latin typeface="Calibri"/>
                <a:cs typeface="Calibri"/>
              </a:rPr>
              <a:t>por </a:t>
            </a:r>
            <a:r>
              <a:rPr sz="2400" dirty="0">
                <a:solidFill>
                  <a:srgbClr val="121212"/>
                </a:solidFill>
                <a:latin typeface="Calibri"/>
                <a:cs typeface="Calibri"/>
              </a:rPr>
              <a:t>el </a:t>
            </a:r>
            <a:r>
              <a:rPr sz="2400" spc="5" dirty="0">
                <a:solidFill>
                  <a:srgbClr val="12121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21212"/>
                </a:solidFill>
                <a:latin typeface="Calibri"/>
                <a:cs typeface="Calibri"/>
              </a:rPr>
              <a:t>Gobierno </a:t>
            </a:r>
            <a:r>
              <a:rPr sz="2400" spc="-10" dirty="0">
                <a:solidFill>
                  <a:srgbClr val="121212"/>
                </a:solidFill>
                <a:latin typeface="Calibri"/>
                <a:cs typeface="Calibri"/>
              </a:rPr>
              <a:t>Federal. </a:t>
            </a:r>
            <a:r>
              <a:rPr sz="2400" spc="-5" dirty="0">
                <a:solidFill>
                  <a:srgbClr val="121212"/>
                </a:solidFill>
                <a:latin typeface="Calibri"/>
                <a:cs typeface="Calibri"/>
              </a:rPr>
              <a:t>Son</a:t>
            </a:r>
            <a:r>
              <a:rPr sz="2400" spc="5" dirty="0">
                <a:solidFill>
                  <a:srgbClr val="121212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21212"/>
                </a:solidFill>
                <a:latin typeface="Calibri"/>
                <a:cs typeface="Calibri"/>
              </a:rPr>
              <a:t>pagarés</a:t>
            </a:r>
            <a:r>
              <a:rPr sz="2400" spc="10" dirty="0">
                <a:solidFill>
                  <a:srgbClr val="12121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21212"/>
                </a:solidFill>
                <a:latin typeface="Calibri"/>
                <a:cs typeface="Calibri"/>
              </a:rPr>
              <a:t>que</a:t>
            </a:r>
            <a:r>
              <a:rPr sz="2400" spc="15" dirty="0">
                <a:solidFill>
                  <a:srgbClr val="12121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1212"/>
                </a:solidFill>
                <a:latin typeface="Calibri"/>
                <a:cs typeface="Calibri"/>
              </a:rPr>
              <a:t>tiene el</a:t>
            </a:r>
            <a:r>
              <a:rPr sz="2400" spc="10" dirty="0">
                <a:solidFill>
                  <a:srgbClr val="12121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21212"/>
                </a:solidFill>
                <a:latin typeface="Calibri"/>
                <a:cs typeface="Calibri"/>
              </a:rPr>
              <a:t>gobierno </a:t>
            </a:r>
            <a:r>
              <a:rPr sz="2400" spc="-15" dirty="0">
                <a:solidFill>
                  <a:srgbClr val="121212"/>
                </a:solidFill>
                <a:latin typeface="Calibri"/>
                <a:cs typeface="Calibri"/>
              </a:rPr>
              <a:t>para</a:t>
            </a:r>
            <a:r>
              <a:rPr sz="2400" spc="5" dirty="0">
                <a:solidFill>
                  <a:srgbClr val="12121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21212"/>
                </a:solidFill>
                <a:latin typeface="Calibri"/>
                <a:cs typeface="Calibri"/>
              </a:rPr>
              <a:t>recaudar</a:t>
            </a:r>
            <a:r>
              <a:rPr sz="2400" dirty="0">
                <a:solidFill>
                  <a:srgbClr val="121212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21212"/>
                </a:solidFill>
                <a:latin typeface="Calibri"/>
                <a:cs typeface="Calibri"/>
              </a:rPr>
              <a:t>fondos</a:t>
            </a:r>
            <a:r>
              <a:rPr sz="2400" spc="10" dirty="0">
                <a:solidFill>
                  <a:srgbClr val="12121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1212"/>
                </a:solidFill>
                <a:latin typeface="Calibri"/>
                <a:cs typeface="Calibri"/>
              </a:rPr>
              <a:t>en </a:t>
            </a:r>
            <a:r>
              <a:rPr sz="2400" spc="5" dirty="0">
                <a:solidFill>
                  <a:srgbClr val="12121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21212"/>
                </a:solidFill>
                <a:latin typeface="Calibri"/>
                <a:cs typeface="Calibri"/>
              </a:rPr>
              <a:t>un cierto</a:t>
            </a:r>
            <a:r>
              <a:rPr sz="2400" spc="-25" dirty="0">
                <a:solidFill>
                  <a:srgbClr val="121212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21212"/>
                </a:solidFill>
                <a:latin typeface="Calibri"/>
                <a:cs typeface="Calibri"/>
              </a:rPr>
              <a:t>plazo</a:t>
            </a:r>
            <a:r>
              <a:rPr sz="2400" spc="-5" dirty="0">
                <a:solidFill>
                  <a:srgbClr val="12121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1212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12121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21212"/>
                </a:solidFill>
                <a:latin typeface="Calibri"/>
                <a:cs typeface="Calibri"/>
              </a:rPr>
              <a:t>que </a:t>
            </a:r>
            <a:r>
              <a:rPr sz="2400" spc="-10" dirty="0">
                <a:solidFill>
                  <a:srgbClr val="121212"/>
                </a:solidFill>
                <a:latin typeface="Calibri"/>
                <a:cs typeface="Calibri"/>
              </a:rPr>
              <a:t>generan</a:t>
            </a:r>
            <a:r>
              <a:rPr sz="2400" dirty="0">
                <a:solidFill>
                  <a:srgbClr val="12121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21212"/>
                </a:solidFill>
                <a:latin typeface="Calibri"/>
                <a:cs typeface="Calibri"/>
              </a:rPr>
              <a:t>rendimientos </a:t>
            </a:r>
            <a:r>
              <a:rPr sz="2400" dirty="0">
                <a:solidFill>
                  <a:srgbClr val="121212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12121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21212"/>
                </a:solidFill>
                <a:latin typeface="Calibri"/>
                <a:cs typeface="Calibri"/>
              </a:rPr>
              <a:t>quienes</a:t>
            </a:r>
            <a:r>
              <a:rPr sz="2400" spc="5" dirty="0">
                <a:solidFill>
                  <a:srgbClr val="12121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21212"/>
                </a:solidFill>
                <a:latin typeface="Calibri"/>
                <a:cs typeface="Calibri"/>
              </a:rPr>
              <a:t>invierten </a:t>
            </a:r>
            <a:r>
              <a:rPr sz="2400" dirty="0">
                <a:solidFill>
                  <a:srgbClr val="121212"/>
                </a:solidFill>
                <a:latin typeface="Calibri"/>
                <a:cs typeface="Calibri"/>
              </a:rPr>
              <a:t>en </a:t>
            </a:r>
            <a:r>
              <a:rPr sz="2400" spc="-5" dirty="0">
                <a:solidFill>
                  <a:srgbClr val="121212"/>
                </a:solidFill>
                <a:latin typeface="Calibri"/>
                <a:cs typeface="Calibri"/>
              </a:rPr>
              <a:t>ellos.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61084" y="1894458"/>
            <a:ext cx="12750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CET</a:t>
            </a:r>
            <a:r>
              <a:rPr sz="4000" spc="-50" dirty="0"/>
              <a:t>E</a:t>
            </a:r>
            <a:r>
              <a:rPr sz="4000" spc="-5" dirty="0"/>
              <a:t>S</a:t>
            </a:r>
            <a:endParaRPr sz="400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31380" y="1071372"/>
            <a:ext cx="4024883" cy="1528572"/>
          </a:xfrm>
          <a:prstGeom prst="rect">
            <a:avLst/>
          </a:prstGeom>
        </p:spPr>
      </p:pic>
      <p:pic>
        <p:nvPicPr>
          <p:cNvPr id="7" name="Imagen 6" descr="Imagen que contiene Icono&#10;&#10;Descripción generada automáticamente">
            <a:extLst>
              <a:ext uri="{FF2B5EF4-FFF2-40B4-BE49-F238E27FC236}">
                <a16:creationId xmlns:a16="http://schemas.microsoft.com/office/drawing/2014/main" id="{2CA89F85-8C8B-816C-1B85-63B402286E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" y="290834"/>
            <a:ext cx="2431156" cy="15285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</TotalTime>
  <Words>595</Words>
  <Application>Microsoft Office PowerPoint</Application>
  <PresentationFormat>Panorámica</PresentationFormat>
  <Paragraphs>164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Lucida Sans Unicode</vt:lpstr>
      <vt:lpstr>Times New Roman</vt:lpstr>
      <vt:lpstr>Tema de Office</vt:lpstr>
      <vt:lpstr>Presentación de PowerPoint</vt:lpstr>
      <vt:lpstr>Presentación de PowerPoint</vt:lpstr>
      <vt:lpstr>Presentación de PowerPoint</vt:lpstr>
      <vt:lpstr>Ajuste Automático</vt:lpstr>
      <vt:lpstr>Tipo de Cambio</vt:lpstr>
      <vt:lpstr>¿Qué conviene  Dólares o Pesos?</vt:lpstr>
      <vt:lpstr>Presentación de PowerPoint</vt:lpstr>
      <vt:lpstr>Conclusiones</vt:lpstr>
      <vt:lpstr>CETES</vt:lpstr>
      <vt:lpstr>Rendimientos</vt:lpstr>
      <vt:lpstr>Presentación de PowerPoint</vt:lpstr>
      <vt:lpstr>¿Cómo  está el  mercado?</vt:lpstr>
      <vt:lpstr>Conclusiones</vt:lpstr>
      <vt:lpstr>Presentación de PowerPoint</vt:lpstr>
      <vt:lpstr>Ahora sí, Comparemos…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Jonatan Iván Hernández Villa</dc:creator>
  <cp:lastModifiedBy>Enrique Sidney Carrera Smith</cp:lastModifiedBy>
  <cp:revision>6</cp:revision>
  <dcterms:created xsi:type="dcterms:W3CDTF">2024-02-12T17:14:42Z</dcterms:created>
  <dcterms:modified xsi:type="dcterms:W3CDTF">2024-02-13T20:54:51Z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2024-02-12T00:00:00Z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2024-02-12T00:00:00Z</vt:filetime>
  </property>
</Properties>
</file>